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0000500000000000000" pitchFamily="2" charset="-52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8" userDrawn="1">
          <p15:clr>
            <a:srgbClr val="A4A3A4"/>
          </p15:clr>
        </p15:guide>
        <p15:guide id="3" pos="5602" userDrawn="1">
          <p15:clr>
            <a:srgbClr val="A4A3A4"/>
          </p15:clr>
        </p15:guide>
        <p15:guide id="6" pos="159" userDrawn="1">
          <p15:clr>
            <a:srgbClr val="A4A3A4"/>
          </p15:clr>
        </p15:guide>
        <p15:guide id="7" orient="horz" pos="3123" userDrawn="1">
          <p15:clr>
            <a:srgbClr val="A4A3A4"/>
          </p15:clr>
        </p15:guide>
        <p15:guide id="11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C4A2"/>
    <a:srgbClr val="F9C873"/>
    <a:srgbClr val="E878A7"/>
    <a:srgbClr val="EE177E"/>
    <a:srgbClr val="2E307C"/>
    <a:srgbClr val="BEDCA0"/>
    <a:srgbClr val="EBF5F0"/>
    <a:srgbClr val="76DDA6"/>
    <a:srgbClr val="144CA9"/>
    <a:srgbClr val="6C1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55" autoAdjust="0"/>
  </p:normalViewPr>
  <p:slideViewPr>
    <p:cSldViewPr snapToObjects="1" showGuides="1">
      <p:cViewPr varScale="1">
        <p:scale>
          <a:sx n="127" d="100"/>
          <a:sy n="127" d="100"/>
        </p:scale>
        <p:origin x="216" y="126"/>
      </p:cViewPr>
      <p:guideLst>
        <p:guide pos="158"/>
        <p:guide pos="5602"/>
        <p:guide pos="159"/>
        <p:guide orient="horz" pos="312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84" d="100"/>
          <a:sy n="84" d="100"/>
        </p:scale>
        <p:origin x="276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2-4548-BBD5-B6237B673C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2-4548-BBD5-B6237B673C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52-4548-BBD5-B6237B673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55104"/>
        <c:axId val="14787712"/>
      </c:barChart>
      <c:catAx>
        <c:axId val="13905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4787712"/>
        <c:crosses val="autoZero"/>
        <c:auto val="1"/>
        <c:lblAlgn val="ctr"/>
        <c:lblOffset val="100"/>
        <c:noMultiLvlLbl val="0"/>
      </c:catAx>
      <c:valAx>
        <c:axId val="14787712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39055104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B6-4DD1-862E-7F76FA8F30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B6-4DD1-862E-7F76FA8F30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B6-4DD1-862E-7F76FA8F3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101248"/>
        <c:axId val="132102784"/>
      </c:lineChart>
      <c:catAx>
        <c:axId val="13210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2"/>
                </a:solidFill>
                <a:latin typeface="+mn-lt"/>
              </a:defRPr>
            </a:pPr>
            <a:endParaRPr lang="ru-RU"/>
          </a:p>
        </c:txPr>
        <c:crossAx val="132102784"/>
        <c:crosses val="autoZero"/>
        <c:auto val="1"/>
        <c:lblAlgn val="ctr"/>
        <c:lblOffset val="100"/>
        <c:noMultiLvlLbl val="0"/>
      </c:catAx>
      <c:valAx>
        <c:axId val="13210278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2"/>
                </a:solidFill>
                <a:latin typeface="+mn-lt"/>
              </a:defRPr>
            </a:pPr>
            <a:endParaRPr lang="ru-RU"/>
          </a:p>
        </c:txPr>
        <c:crossAx val="132101248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2"/>
              </a:solidFill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DE0C6-E80C-45FF-A26C-47876B13D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>
            <a:extLst>
              <a:ext uri="{FF2B5EF4-FFF2-40B4-BE49-F238E27FC236}">
                <a16:creationId xmlns:a16="http://schemas.microsoft.com/office/drawing/2014/main" id="{748176F1-1E06-4F0F-8173-DFCC98938B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34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18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74EBE28-E357-4C21-A830-0CC1F749C8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t="19065" r="6047" b="6646"/>
          <a:stretch/>
        </p:blipFill>
        <p:spPr>
          <a:xfrm>
            <a:off x="5468640" y="1561356"/>
            <a:ext cx="3675359" cy="174783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B918262-FCFB-437E-96CE-4C769EFBF8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575" y="0"/>
            <a:ext cx="3960495" cy="5715000"/>
          </a:xfrm>
          <a:prstGeom prst="rect">
            <a:avLst/>
          </a:prstGeom>
        </p:spPr>
      </p:pic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5328" y="3309193"/>
            <a:ext cx="5180767" cy="16144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>
            <a:lvl1pPr marL="0" indent="0" algn="ctr">
              <a:buSzTx/>
              <a:buFontTx/>
              <a:buNone/>
              <a:defRPr lang="en-US" sz="30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D8F65509-4070-4C64-B3E6-6E6BE48EDF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5332" y="5197823"/>
            <a:ext cx="4964740" cy="28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Tx/>
              <a:buFontTx/>
              <a:buNone/>
              <a:defRPr lang="en-US" sz="24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sz="1200" noProof="0" dirty="0">
                <a:solidFill>
                  <a:schemeClr val="bg1"/>
                </a:solidFill>
                <a:latin typeface="+mn-lt"/>
              </a:rPr>
              <a:t>12 - 13 АПРЕЛЯ 2022   </a:t>
            </a:r>
            <a:r>
              <a:rPr lang="en-US" sz="1200" noProof="0" dirty="0">
                <a:solidFill>
                  <a:schemeClr val="bg1"/>
                </a:solidFill>
                <a:latin typeface="+mn-lt"/>
              </a:rPr>
              <a:t>    </a:t>
            </a:r>
            <a:r>
              <a:rPr lang="ru-RU" sz="1200" noProof="0" dirty="0">
                <a:solidFill>
                  <a:schemeClr val="bg1"/>
                </a:solidFill>
                <a:latin typeface="+mn-lt"/>
              </a:rPr>
              <a:t>APRIL 12 - 13, 2022</a:t>
            </a:r>
            <a:endParaRPr lang="en-US" sz="1200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55328" y="1834671"/>
            <a:ext cx="5180767" cy="1200329"/>
          </a:xfrm>
          <a:gradFill>
            <a:gsLst>
              <a:gs pos="0">
                <a:srgbClr val="EE177E"/>
              </a:gs>
              <a:gs pos="38000">
                <a:srgbClr val="E878A7"/>
              </a:gs>
              <a:gs pos="69000">
                <a:srgbClr val="F9C873"/>
              </a:gs>
              <a:gs pos="100000">
                <a:srgbClr val="69C4A2"/>
              </a:gs>
            </a:gsLst>
            <a:lin ang="0" scaled="0"/>
          </a:gradFill>
        </p:spPr>
        <p:txBody>
          <a:bodyPr anchor="b" anchorCtr="0">
            <a:sp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1" name="Google Shape;15;p1">
            <a:extLst>
              <a:ext uri="{FF2B5EF4-FFF2-40B4-BE49-F238E27FC236}">
                <a16:creationId xmlns:a16="http://schemas.microsoft.com/office/drawing/2014/main" id="{60BB1C49-98D6-4B87-92E6-FDCBD69403C9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6780581" y="4787037"/>
            <a:ext cx="664163" cy="65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AB1375-3575-4FBF-8EF1-D1D93214EA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1186" y="4960897"/>
            <a:ext cx="779246" cy="39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04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8" y="156105"/>
            <a:ext cx="8642349" cy="751416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050771"/>
          </a:xfrm>
          <a:prstGeom prst="rect">
            <a:avLst/>
          </a:prstGeom>
        </p:spPr>
        <p:txBody>
          <a:bodyPr/>
          <a:lstStyle>
            <a:lvl1pPr marL="228590" indent="-228590">
              <a:buFont typeface="Arial" panose="020B0604020202020204" pitchFamily="34" charset="0"/>
              <a:buChar char="•"/>
              <a:defRPr lang="ru-RU" dirty="0"/>
            </a:lvl1pPr>
            <a:lvl2pPr marL="685772" indent="-228590">
              <a:buFont typeface="Arial" panose="020B0604020202020204" pitchFamily="34" charset="0"/>
              <a:buChar char="•"/>
              <a:defRPr lang="ru-RU" dirty="0"/>
            </a:lvl2pPr>
            <a:lvl3pPr marL="1142954" indent="-228590">
              <a:buFont typeface="Arial" panose="020B0604020202020204" pitchFamily="34" charset="0"/>
              <a:buChar char="•"/>
              <a:defRPr lang="ru-RU" dirty="0"/>
            </a:lvl3pPr>
            <a:lvl4pPr marL="1600136" indent="-228590">
              <a:buFont typeface="Arial" panose="020B0604020202020204" pitchFamily="34" charset="0"/>
              <a:buChar char="•"/>
              <a:defRPr lang="ru-RU" dirty="0"/>
            </a:lvl4pPr>
            <a:lvl5pPr marL="2057317" indent="-228590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13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5" userDrawn="1">
          <p15:clr>
            <a:srgbClr val="FBAE40"/>
          </p15:clr>
        </p15:guide>
        <p15:guide id="2" orient="horz" pos="10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56105"/>
            <a:ext cx="8642350" cy="751416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8" y="907521"/>
            <a:ext cx="4264025" cy="4050771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907520"/>
            <a:ext cx="4264025" cy="405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4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56106"/>
            <a:ext cx="8642350" cy="780521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8" y="936627"/>
            <a:ext cx="4247357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000" b="0" cap="all" baseline="0">
                <a:solidFill>
                  <a:schemeClr val="accent1"/>
                </a:solidFill>
                <a:latin typeface="+mj-lt"/>
              </a:defRPr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8" y="1426104"/>
            <a:ext cx="4247357" cy="3532188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936627"/>
            <a:ext cx="4264025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000" b="0" cap="all" baseline="0">
                <a:solidFill>
                  <a:schemeClr val="accent1"/>
                </a:solidFill>
                <a:latin typeface="+mj-lt"/>
              </a:defRPr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426104"/>
            <a:ext cx="4264025" cy="353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56106"/>
            <a:ext cx="8642350" cy="780521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5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56106"/>
            <a:ext cx="3537404" cy="78052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lang="en-US" sz="3000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1399"/>
            <a:ext cx="5005784" cy="4796894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936626"/>
            <a:ext cx="3537404" cy="402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99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3868963"/>
            <a:ext cx="8642350" cy="348495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0825" y="156104"/>
            <a:ext cx="8642350" cy="37128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4217459"/>
            <a:ext cx="8642350" cy="6627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04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5FAA39-AA36-4825-8ADA-22B87FEE3D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t="19065" r="6047" b="15822"/>
          <a:stretch/>
        </p:blipFill>
        <p:spPr>
          <a:xfrm>
            <a:off x="7130409" y="4841853"/>
            <a:ext cx="2009753" cy="83769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57417C9-D242-4CD1-84EB-17805B3C69F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575" y="0"/>
            <a:ext cx="3960495" cy="5715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56105"/>
            <a:ext cx="8642350" cy="751416"/>
          </a:xfrm>
          <a:prstGeom prst="rect">
            <a:avLst/>
          </a:prstGeom>
          <a:gradFill>
            <a:gsLst>
              <a:gs pos="0">
                <a:srgbClr val="EE177E"/>
              </a:gs>
              <a:gs pos="38000">
                <a:srgbClr val="E878A7"/>
              </a:gs>
              <a:gs pos="69000">
                <a:srgbClr val="F9C873"/>
              </a:gs>
              <a:gs pos="100000">
                <a:srgbClr val="69C4A2"/>
              </a:gs>
            </a:gsLst>
            <a:lin ang="0" scaled="0"/>
          </a:gradFill>
          <a:ln>
            <a:noFill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07521"/>
            <a:ext cx="8642350" cy="405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pic>
        <p:nvPicPr>
          <p:cNvPr id="17" name="Google Shape;15;p1">
            <a:extLst>
              <a:ext uri="{FF2B5EF4-FFF2-40B4-BE49-F238E27FC236}">
                <a16:creationId xmlns:a16="http://schemas.microsoft.com/office/drawing/2014/main" id="{60BB1C49-98D6-4B87-92E6-FDCBD69403C9}"/>
              </a:ext>
            </a:extLst>
          </p:cNvPr>
          <p:cNvPicPr preferRelativeResize="0"/>
          <p:nvPr userDrawn="1"/>
        </p:nvPicPr>
        <p:blipFill rotWithShape="1">
          <a:blip r:embed="rId12">
            <a:alphaModFix/>
          </a:blip>
          <a:srcRect/>
          <a:stretch/>
        </p:blipFill>
        <p:spPr>
          <a:xfrm>
            <a:off x="250825" y="5110057"/>
            <a:ext cx="451197" cy="447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AB1375-3575-4FBF-8EF1-D1D93214EA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947" y="5199491"/>
            <a:ext cx="529378" cy="268720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id="{1834BEC3-11F2-4223-BE31-9272CF43AB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89630" y="5197823"/>
            <a:ext cx="4964740" cy="28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Tx/>
              <a:buFontTx/>
              <a:buNone/>
              <a:defRPr lang="en-US" sz="24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sz="1200" noProof="0" dirty="0">
                <a:solidFill>
                  <a:schemeClr val="bg1"/>
                </a:solidFill>
                <a:latin typeface="+mn-lt"/>
              </a:rPr>
              <a:t>12 - 13 АПРЕЛЯ 2022   </a:t>
            </a:r>
            <a:r>
              <a:rPr lang="en-US" sz="1200" noProof="0" dirty="0">
                <a:solidFill>
                  <a:schemeClr val="bg1"/>
                </a:solidFill>
                <a:latin typeface="+mn-lt"/>
              </a:rPr>
              <a:t>    </a:t>
            </a:r>
            <a:r>
              <a:rPr lang="ru-RU" sz="1200" noProof="0" dirty="0">
                <a:solidFill>
                  <a:schemeClr val="bg1"/>
                </a:solidFill>
                <a:latin typeface="+mn-lt"/>
              </a:rPr>
              <a:t>APRIL 12 - 13, 2022</a:t>
            </a:r>
            <a:endParaRPr lang="en-US" sz="1200" noProof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30927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ctr" defTabSz="914364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8" indent="-285738" algn="l" defTabSz="914364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20" indent="-285738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200102" indent="-285738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542989" indent="-171443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00170" indent="-171443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158" userDrawn="1">
          <p15:clr>
            <a:srgbClr val="F26B43"/>
          </p15:clr>
        </p15:guide>
        <p15:guide id="12" pos="56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  <a:r>
              <a:rPr lang="ru-RU" dirty="0"/>
              <a:t> </a:t>
            </a:r>
            <a:br>
              <a:rPr lang="en-US" dirty="0"/>
            </a:br>
            <a:r>
              <a:rPr lang="en-US" dirty="0"/>
              <a:t>Montserrat </a:t>
            </a:r>
            <a:r>
              <a:rPr lang="ru-RU" dirty="0"/>
              <a:t>30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5328" y="1280674"/>
            <a:ext cx="5180767" cy="1754326"/>
          </a:xfrm>
        </p:spPr>
        <p:txBody>
          <a:bodyPr/>
          <a:lstStyle/>
          <a:p>
            <a:r>
              <a:rPr lang="en-US" dirty="0"/>
              <a:t>TOPIC </a:t>
            </a:r>
            <a:br>
              <a:rPr lang="en-US" dirty="0"/>
            </a:br>
            <a:r>
              <a:rPr lang="en-US" dirty="0"/>
              <a:t>Montserrat</a:t>
            </a:r>
            <a:r>
              <a:rPr lang="ru-RU" dirty="0"/>
              <a:t> </a:t>
            </a:r>
            <a:r>
              <a:rPr lang="en-US" dirty="0"/>
              <a:t>Bold</a:t>
            </a:r>
            <a:br>
              <a:rPr lang="en-US" dirty="0"/>
            </a:br>
            <a:r>
              <a:rPr lang="en-US" dirty="0"/>
              <a:t>40 PT</a:t>
            </a:r>
          </a:p>
        </p:txBody>
      </p:sp>
    </p:spTree>
    <p:extLst>
      <p:ext uri="{BB962C8B-B14F-4D97-AF65-F5344CB8AC3E}">
        <p14:creationId xmlns:p14="http://schemas.microsoft.com/office/powerpoint/2010/main" val="24102598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hidden">
          <a:xfrm>
            <a:off x="209646" y="290512"/>
            <a:ext cx="8655052" cy="50244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C1C1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SAMPLE LINE CHART</a:t>
            </a:r>
            <a:endParaRPr lang="en-US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0825" y="927890"/>
            <a:ext cx="8642350" cy="39576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13975696"/>
              </p:ext>
            </p:extLst>
          </p:nvPr>
        </p:nvGraphicFramePr>
        <p:xfrm>
          <a:off x="756404" y="1344019"/>
          <a:ext cx="7561536" cy="370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25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158750"/>
            <a:ext cx="8642350" cy="7540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PHOTOS &amp; BULLETED TEXT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60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6" y="1136929"/>
            <a:ext cx="3984625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ES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0533" y="1129308"/>
            <a:ext cx="1828801" cy="19605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0825" y="3434360"/>
            <a:ext cx="39846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20533" y="3434360"/>
            <a:ext cx="182880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17318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0828" y="156105"/>
            <a:ext cx="8642349" cy="751416"/>
          </a:xfrm>
        </p:spPr>
        <p:txBody>
          <a:bodyPr/>
          <a:lstStyle/>
          <a:p>
            <a:r>
              <a:rPr lang="en-US" dirty="0"/>
              <a:t>TITLE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Text on the slide.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TITLE</a:t>
            </a:r>
          </a:p>
          <a:p>
            <a:r>
              <a:rPr lang="en-US" dirty="0"/>
              <a:t>Grant/Research Support</a:t>
            </a:r>
          </a:p>
          <a:p>
            <a:pPr lvl="1"/>
            <a:r>
              <a:rPr lang="en-US" dirty="0"/>
              <a:t>Consulting Fees/Honoraria</a:t>
            </a:r>
          </a:p>
          <a:p>
            <a:pPr lvl="2"/>
            <a:r>
              <a:rPr lang="en-US" dirty="0"/>
              <a:t>Major Stock Shareholder/Equity</a:t>
            </a:r>
          </a:p>
          <a:p>
            <a:pPr lvl="3"/>
            <a:r>
              <a:rPr lang="en-US" dirty="0"/>
              <a:t>Royalty Income</a:t>
            </a:r>
          </a:p>
          <a:p>
            <a:pPr lvl="4"/>
            <a:r>
              <a:rPr lang="en-US" dirty="0"/>
              <a:t>Ownership/Founder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3452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0828" y="156105"/>
            <a:ext cx="8642349" cy="751416"/>
          </a:xfrm>
        </p:spPr>
        <p:txBody>
          <a:bodyPr>
            <a:noAutofit/>
          </a:bodyPr>
          <a:lstStyle/>
          <a:p>
            <a:r>
              <a:rPr lang="en-US" sz="2800" dirty="0"/>
              <a:t>DISCLOSURE STATEMENT OF FINANCIAL INTEREST</a:t>
            </a:r>
            <a:endParaRPr lang="ru-RU" sz="28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Within the past 12 months, I or my spouse/partner have had a financial interest/arrangement or affiliation with the organization(s) listed below.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250822" y="3637265"/>
            <a:ext cx="8642350" cy="132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One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Two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Three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Four</a:t>
            </a:r>
            <a:endParaRPr lang="ru-RU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endParaRPr lang="en-US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Five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Six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Seven</a:t>
            </a:r>
            <a:endParaRPr lang="ru-RU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Eight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815" y="3152517"/>
            <a:ext cx="86423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  <a:latin typeface="+mj-lt"/>
              </a:rPr>
              <a:t>COMPANY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50821" y="2010425"/>
            <a:ext cx="8642348" cy="121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Grant/Research Support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Consulting Fees/Honoraria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Major Stock Shareholder/Equity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Royalty Income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Ownership/Founder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Intellectual Property Rights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Other Financial Benefit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50823" y="1489348"/>
            <a:ext cx="8642350" cy="5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solidFill>
                  <a:schemeClr val="bg2"/>
                </a:solidFill>
              </a:rPr>
              <a:t>AFFILIATION/FINANCIAL RELATIONSHIP</a:t>
            </a:r>
            <a:endParaRPr lang="ru-RU" sz="3000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0828" y="156105"/>
            <a:ext cx="8642349" cy="751416"/>
          </a:xfrm>
        </p:spPr>
        <p:txBody>
          <a:bodyPr>
            <a:noAutofit/>
          </a:bodyPr>
          <a:lstStyle/>
          <a:p>
            <a:r>
              <a:rPr lang="en-US" sz="2800" dirty="0"/>
              <a:t>DISCLOSURE STATEMENT OF FINANCIAL INTEREST</a:t>
            </a:r>
            <a:endParaRPr lang="ru-RU" sz="28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I, (insert name) DO 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9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hidden">
          <a:xfrm>
            <a:off x="250825" y="1057300"/>
            <a:ext cx="8642350" cy="2520950"/>
          </a:xfrm>
          <a:prstGeom prst="rect">
            <a:avLst/>
          </a:prstGeom>
          <a:solidFill>
            <a:schemeClr val="tx2">
              <a:alpha val="0"/>
            </a:schemeClr>
          </a:solidFill>
          <a:ln w="31750" algn="ctr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8" y="156105"/>
            <a:ext cx="8642349" cy="751416"/>
          </a:xfrm>
        </p:spPr>
        <p:txBody>
          <a:bodyPr/>
          <a:lstStyle/>
          <a:p>
            <a:r>
              <a:rPr lang="en-US" altLang="ru-RU" dirty="0"/>
              <a:t>TEXT SLIDE – TITLES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01316"/>
            <a:ext cx="8642350" cy="2137508"/>
          </a:xfr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ru-RU" dirty="0">
                <a:solidFill>
                  <a:schemeClr val="accent1"/>
                </a:solidFill>
              </a:rPr>
              <a:t>Indigo</a:t>
            </a:r>
            <a:r>
              <a:rPr lang="en-US" altLang="ru-RU" dirty="0"/>
              <a:t> text can be used as a highlight color</a:t>
            </a:r>
          </a:p>
          <a:p>
            <a:pPr lvl="1"/>
            <a:r>
              <a:rPr lang="en-US" altLang="ru-RU" dirty="0"/>
              <a:t>No text shadows on any text</a:t>
            </a:r>
          </a:p>
          <a:p>
            <a:r>
              <a:rPr lang="en-US" altLang="ru-RU" i="1" dirty="0"/>
              <a:t>Italics</a:t>
            </a:r>
            <a:r>
              <a:rPr lang="en-US" altLang="ru-RU" dirty="0"/>
              <a:t> are better to emphasize words rather than underline</a:t>
            </a:r>
          </a:p>
          <a:p>
            <a:r>
              <a:rPr lang="en-US" altLang="ru-RU" dirty="0"/>
              <a:t>Line spacing should be 1 Line with 0.3 before each paragraph</a:t>
            </a:r>
          </a:p>
          <a:p>
            <a:r>
              <a:rPr lang="en-US" altLang="ru-RU" dirty="0"/>
              <a:t>Set the slide transition to wipe right</a:t>
            </a:r>
          </a:p>
          <a:p>
            <a:r>
              <a:rPr lang="en-US" altLang="ru-RU" dirty="0"/>
              <a:t>Remove unnecessary animations</a:t>
            </a:r>
          </a:p>
        </p:txBody>
      </p:sp>
    </p:spTree>
    <p:extLst>
      <p:ext uri="{BB962C8B-B14F-4D97-AF65-F5344CB8AC3E}">
        <p14:creationId xmlns:p14="http://schemas.microsoft.com/office/powerpoint/2010/main" val="391832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8" y="156105"/>
            <a:ext cx="8642349" cy="751416"/>
          </a:xfrm>
        </p:spPr>
        <p:txBody>
          <a:bodyPr/>
          <a:lstStyle/>
          <a:p>
            <a:r>
              <a:rPr lang="en-US" altLang="ru-RU" dirty="0"/>
              <a:t>COLOR PALETTE</a:t>
            </a:r>
          </a:p>
        </p:txBody>
      </p:sp>
      <p:sp>
        <p:nvSpPr>
          <p:cNvPr id="5" name="Rectangle 79"/>
          <p:cNvSpPr>
            <a:spLocks noGrp="1" noChangeArrowheads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altLang="ru-RU" dirty="0"/>
              <a:t>Use these colors to format all elements in the file including charts, graphic elements and tables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31912" y="1430704"/>
            <a:ext cx="3480175" cy="336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43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6" y="172756"/>
            <a:ext cx="8642350" cy="74005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CHARTS SLIDE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0825" y="912813"/>
            <a:ext cx="8642350" cy="432519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84551303"/>
              </p:ext>
            </p:extLst>
          </p:nvPr>
        </p:nvGraphicFramePr>
        <p:xfrm>
          <a:off x="755576" y="1273324"/>
          <a:ext cx="7615791" cy="369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838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193203"/>
            <a:ext cx="8642350" cy="71960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TABLE SLIDE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Объект 8"/>
          <p:cNvSpPr>
            <a:spLocks noGrp="1"/>
          </p:cNvSpPr>
          <p:nvPr>
            <p:ph idx="1"/>
          </p:nvPr>
        </p:nvSpPr>
        <p:spPr>
          <a:xfrm>
            <a:off x="250825" y="912813"/>
            <a:ext cx="8642350" cy="359247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386591"/>
              </p:ext>
            </p:extLst>
          </p:nvPr>
        </p:nvGraphicFramePr>
        <p:xfrm>
          <a:off x="250826" y="1454149"/>
          <a:ext cx="8642352" cy="3503616"/>
        </p:xfrm>
        <a:graphic>
          <a:graphicData uri="http://schemas.openxmlformats.org/drawingml/2006/table">
            <a:tbl>
              <a:tblPr/>
              <a:tblGrid>
                <a:gridCol w="3611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98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ru-RU" altLang="ru-RU" sz="1600" b="0" i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DCA </a:t>
                      </a:r>
                      <a:b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381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Stent </a:t>
                      </a:r>
                      <a:b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372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 Value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Late loss (mm)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13.0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0.28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Binary restenosis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26.7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0.24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Optimal DCA (%)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16.2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0.39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TVR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21.0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8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12-Month TVF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(death, MI, TVR) (%)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23.9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21.5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0.48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4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hidden">
          <a:xfrm flipV="1">
            <a:off x="250825" y="912814"/>
            <a:ext cx="4038600" cy="3850004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252413" y="150263"/>
            <a:ext cx="8640762" cy="80172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ru-RU"/>
              <a:t>SAMPLE ORG CHART</a:t>
            </a:r>
            <a:endParaRPr lang="pt-BR" altLang="ru-RU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0825" y="1060856"/>
            <a:ext cx="4030663" cy="37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b="1" dirty="0">
                <a:solidFill>
                  <a:schemeClr val="bg2"/>
                </a:solidFill>
                <a:latin typeface="+mj-lt"/>
              </a:rPr>
              <a:t>DESIGN</a:t>
            </a:r>
            <a:endParaRPr lang="pt-BR" altLang="ru-RU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0826" y="1893194"/>
            <a:ext cx="403066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4163" indent="-284163"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687638" indent="-4572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31448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36020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40592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45164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DESIGN: Prospective, non-randomized, single-arm, multi-center clinical evaluation of the AXXESSTM Plus Bifurcated Coronary Stent System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OBJECTIVE: To evaluate the acute and long-term safety, tolerability and performance of the AXXESS Plus stent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PRINCIPAL INVESTIGATOR      Eberhard Grube, MD</a:t>
            </a:r>
            <a:r>
              <a:rPr lang="ru-RU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Helios Heart </a:t>
            </a:r>
            <a:r>
              <a:rPr lang="en-US" altLang="ru-RU" sz="1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Center,Egburg</a:t>
            </a: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Germany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86289" y="1129308"/>
            <a:ext cx="4306888" cy="646331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6667374" y="1775639"/>
            <a:ext cx="125" cy="591323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6667374" y="2093515"/>
            <a:ext cx="627189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94564" y="1865938"/>
            <a:ext cx="1598612" cy="415498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05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 patients not stented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94226" y="2364477"/>
            <a:ext cx="4298950" cy="276999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136 patients with AXXESS conical stent implanted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6581777" y="2641129"/>
            <a:ext cx="0" cy="216371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514976" y="2857500"/>
            <a:ext cx="241935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7934326" y="2869059"/>
            <a:ext cx="0" cy="583694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524501" y="2857500"/>
            <a:ext cx="0" cy="141922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986588" y="3467897"/>
            <a:ext cx="1906588" cy="646331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Angiographic follow-up at 6 months in 92.6% (N=126)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433888" y="3403947"/>
            <a:ext cx="2162176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6 months in 99.3% (N=135)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568825" y="4293851"/>
            <a:ext cx="1976438" cy="646331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12 months in 96.3% (N=131)</a:t>
            </a:r>
          </a:p>
        </p:txBody>
      </p:sp>
    </p:spTree>
    <p:extLst>
      <p:ext uri="{BB962C8B-B14F-4D97-AF65-F5344CB8AC3E}">
        <p14:creationId xmlns:p14="http://schemas.microsoft.com/office/powerpoint/2010/main" val="28557487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tests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">
        <a:dk1>
          <a:srgbClr val="034EA2"/>
        </a:dk1>
        <a:lt1>
          <a:srgbClr val="FFFFFF"/>
        </a:lt1>
        <a:dk2>
          <a:srgbClr val="000000"/>
        </a:dk2>
        <a:lt2>
          <a:srgbClr val="FFFFFF"/>
        </a:lt2>
        <a:accent1>
          <a:srgbClr val="2C327B"/>
        </a:accent1>
        <a:accent2>
          <a:srgbClr val="7178CD"/>
        </a:accent2>
        <a:accent3>
          <a:srgbClr val="006934"/>
        </a:accent3>
        <a:accent4>
          <a:srgbClr val="B5FFD9"/>
        </a:accent4>
        <a:accent5>
          <a:srgbClr val="DD1820"/>
        </a:accent5>
        <a:accent6>
          <a:srgbClr val="F39195"/>
        </a:accent6>
        <a:hlink>
          <a:srgbClr val="3391FB"/>
        </a:hlink>
        <a:folHlink>
          <a:srgbClr val="023A79"/>
        </a:folHlink>
      </a:clrScheme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455</Words>
  <Application>Microsoft Office PowerPoint</Application>
  <PresentationFormat>Экран (16:10)</PresentationFormat>
  <Paragraphs>94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Open Sans</vt:lpstr>
      <vt:lpstr>Calibri</vt:lpstr>
      <vt:lpstr>Arial</vt:lpstr>
      <vt:lpstr>Montserrat</vt:lpstr>
      <vt:lpstr>Theme-Color</vt:lpstr>
      <vt:lpstr>TOPIC  Montserrat Bold 40 PT</vt:lpstr>
      <vt:lpstr>TITLE</vt:lpstr>
      <vt:lpstr>DISCLOSURE STATEMENT OF FINANCIAL INTEREST</vt:lpstr>
      <vt:lpstr>DISCLOSURE STATEMENT OF FINANCIAL INTEREST</vt:lpstr>
      <vt:lpstr>TEXT SLIDE – TITLES</vt:lpstr>
      <vt:lpstr>COLOR PALETTE</vt:lpstr>
      <vt:lpstr>CHARTS SLIDE</vt:lpstr>
      <vt:lpstr>TABLE SLIDE</vt:lpstr>
      <vt:lpstr>SAMPLE ORG CHART</vt:lpstr>
      <vt:lpstr>SAMPLE LINE CHART</vt:lpstr>
      <vt:lpstr>PHOTOS &amp; BULLETED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Денис Пономарёв</cp:lastModifiedBy>
  <cp:revision>124</cp:revision>
  <dcterms:created xsi:type="dcterms:W3CDTF">2018-04-02T14:44:39Z</dcterms:created>
  <dcterms:modified xsi:type="dcterms:W3CDTF">2022-03-23T12:51:13Z</dcterms:modified>
</cp:coreProperties>
</file>